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31"/>
  </p:notesMasterIdLst>
  <p:handoutMasterIdLst>
    <p:handoutMasterId r:id="rId32"/>
  </p:handoutMasterIdLst>
  <p:sldIdLst>
    <p:sldId id="1298" r:id="rId4"/>
    <p:sldId id="1301" r:id="rId5"/>
    <p:sldId id="1811" r:id="rId6"/>
    <p:sldId id="1873" r:id="rId7"/>
    <p:sldId id="1831" r:id="rId8"/>
    <p:sldId id="1874" r:id="rId9"/>
    <p:sldId id="1875" r:id="rId10"/>
    <p:sldId id="1876" r:id="rId11"/>
    <p:sldId id="1877" r:id="rId12"/>
    <p:sldId id="1819" r:id="rId13"/>
    <p:sldId id="1820" r:id="rId14"/>
    <p:sldId id="1878" r:id="rId15"/>
    <p:sldId id="1834" r:id="rId16"/>
    <p:sldId id="1879" r:id="rId17"/>
    <p:sldId id="1880" r:id="rId18"/>
    <p:sldId id="1832" r:id="rId19"/>
    <p:sldId id="1881" r:id="rId20"/>
    <p:sldId id="1841" r:id="rId21"/>
    <p:sldId id="1911" r:id="rId22"/>
    <p:sldId id="1882" r:id="rId23"/>
    <p:sldId id="1901" r:id="rId24"/>
    <p:sldId id="1883" r:id="rId25"/>
    <p:sldId id="1884" r:id="rId26"/>
    <p:sldId id="1840" r:id="rId27"/>
    <p:sldId id="1885" r:id="rId28"/>
    <p:sldId id="1622" r:id="rId29"/>
    <p:sldId id="1454"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1" autoAdjust="0"/>
    <p:restoredTop sz="94692" autoAdjust="0"/>
  </p:normalViewPr>
  <p:slideViewPr>
    <p:cSldViewPr>
      <p:cViewPr>
        <p:scale>
          <a:sx n="76" d="100"/>
          <a:sy n="76" d="100"/>
        </p:scale>
        <p:origin x="-920" y="-1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11/23/12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11/23/12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11/23/12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11/23/12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11/23/12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11/23/12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11/23/12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11/23/12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Ephesians 4:11-13 (NIV)</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It was he [Jesus Christ, the Head of the Church] who gave some to be apostles, some to be prophets, some to be evangelists, and some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to </a:t>
            </a:r>
            <a:r>
              <a:rPr lang="en-US" sz="3200" dirty="0">
                <a:latin typeface="Frutiger 57Cn"/>
                <a:cs typeface="Frutiger 57Cn"/>
              </a:rPr>
              <a:t>be pastors and teachers,</a:t>
            </a:r>
          </a:p>
          <a:p>
            <a:pPr algn="l"/>
            <a:r>
              <a:rPr lang="en-US" sz="3200" dirty="0">
                <a:latin typeface="Frutiger 57Cn"/>
                <a:cs typeface="Frutiger 57Cn"/>
              </a:rPr>
              <a:t>12  to </a:t>
            </a:r>
            <a:r>
              <a:rPr lang="en-US" sz="3200" i="1" dirty="0">
                <a:latin typeface="Frutiger 57Cn"/>
                <a:cs typeface="Frutiger 57Cn"/>
              </a:rPr>
              <a:t>prepare God’s people for works of service, </a:t>
            </a:r>
            <a:r>
              <a:rPr lang="en-US" sz="3200" i="1" dirty="0" smtClean="0">
                <a:latin typeface="Frutiger 57Cn"/>
                <a:cs typeface="Frutiger 57Cn"/>
              </a:rPr>
              <a:t/>
            </a:r>
            <a:br>
              <a:rPr lang="en-US" sz="3200" i="1" dirty="0" smtClean="0">
                <a:latin typeface="Frutiger 57Cn"/>
                <a:cs typeface="Frutiger 57Cn"/>
              </a:rPr>
            </a:br>
            <a:r>
              <a:rPr lang="en-US" sz="3200" dirty="0" smtClean="0">
                <a:latin typeface="Frutiger 57Cn"/>
                <a:cs typeface="Frutiger 57Cn"/>
              </a:rPr>
              <a:t>so </a:t>
            </a:r>
            <a:r>
              <a:rPr lang="en-US" sz="3200" dirty="0">
                <a:latin typeface="Frutiger 57Cn"/>
                <a:cs typeface="Frutiger 57Cn"/>
              </a:rPr>
              <a:t>that the body of Christ </a:t>
            </a:r>
            <a:r>
              <a:rPr lang="en-US" sz="3200" i="1" dirty="0">
                <a:latin typeface="Frutiger 57Cn"/>
                <a:cs typeface="Frutiger 57Cn"/>
              </a:rPr>
              <a:t>may be built up</a:t>
            </a:r>
          </a:p>
          <a:p>
            <a:pPr algn="l"/>
            <a:r>
              <a:rPr lang="en-US" sz="3200" dirty="0">
                <a:latin typeface="Frutiger 57Cn"/>
                <a:cs typeface="Frutiger 57Cn"/>
              </a:rPr>
              <a:t>13  until we all reach unity in the faith and </a:t>
            </a:r>
            <a:r>
              <a:rPr lang="en-US" sz="3200" i="1" dirty="0">
                <a:latin typeface="Frutiger 57Cn"/>
                <a:cs typeface="Frutiger 57Cn"/>
              </a:rPr>
              <a:t>in the knowledge of the Son of God</a:t>
            </a:r>
            <a:r>
              <a:rPr lang="en-US" sz="3200" dirty="0">
                <a:latin typeface="Frutiger 57Cn"/>
                <a:cs typeface="Frutiger 57Cn"/>
              </a:rPr>
              <a:t> and </a:t>
            </a:r>
            <a:r>
              <a:rPr lang="en-US" sz="3200" i="1" dirty="0">
                <a:latin typeface="Frutiger 57Cn"/>
                <a:cs typeface="Frutiger 57Cn"/>
              </a:rPr>
              <a:t>become mature, attaining to the whole measure of the fullness </a:t>
            </a:r>
            <a:r>
              <a:rPr lang="en-US" sz="3200" i="1" dirty="0" smtClean="0">
                <a:latin typeface="Frutiger 57Cn"/>
                <a:cs typeface="Frutiger 57Cn"/>
              </a:rPr>
              <a:t/>
            </a:r>
            <a:br>
              <a:rPr lang="en-US" sz="3200" i="1" dirty="0" smtClean="0">
                <a:latin typeface="Frutiger 57Cn"/>
                <a:cs typeface="Frutiger 57Cn"/>
              </a:rPr>
            </a:br>
            <a:r>
              <a:rPr lang="en-US" sz="3200" i="1" dirty="0" smtClean="0">
                <a:latin typeface="Frutiger 57Cn"/>
                <a:cs typeface="Frutiger 57Cn"/>
              </a:rPr>
              <a:t>of </a:t>
            </a:r>
            <a:r>
              <a:rPr lang="en-US" sz="3200" i="1" dirty="0">
                <a:latin typeface="Frutiger 57Cn"/>
                <a:cs typeface="Frutiger 57Cn"/>
              </a:rPr>
              <a:t>Christ.</a:t>
            </a:r>
            <a:r>
              <a:rPr lang="en-US" sz="3200" dirty="0">
                <a:latin typeface="Frutiger 57Cn"/>
                <a:cs typeface="Frutiger 57Cn"/>
              </a:rPr>
              <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434183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a:p>
            <a:pPr algn="l"/>
            <a:r>
              <a:rPr lang="en-US" sz="3200" dirty="0">
                <a:latin typeface="Frutiger 57Cn"/>
                <a:cs typeface="Frutiger 57Cn"/>
              </a:rPr>
              <a:t>36  And looking at Jesus as He walked, he said, “Behold the Lamb of God!”</a:t>
            </a:r>
          </a:p>
          <a:p>
            <a:pPr algn="l"/>
            <a:r>
              <a:rPr lang="en-US" sz="3200" dirty="0">
                <a:latin typeface="Frutiger 57Cn"/>
                <a:cs typeface="Frutiger 57Cn"/>
              </a:rPr>
              <a:t>37  The two disciples heard him speak, and they followed Jesus.</a:t>
            </a:r>
            <a:br>
              <a:rPr lang="en-US" sz="3200" dirty="0">
                <a:latin typeface="Frutiger 57Cn"/>
                <a:cs typeface="Frutiger 57Cn"/>
              </a:rPr>
            </a:br>
            <a:r>
              <a:rPr lang="en-US" sz="3200" dirty="0">
                <a:latin typeface="Frutiger 57Cn"/>
                <a:cs typeface="Frutiger 57Cn"/>
              </a:rPr>
              <a:t>38  Then Jesus turned, and seeing them following, said to them, “What do you seek?” They said to Him, “Rabbi” (which is to say, when translated, Teacher), “where are You staying?</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28529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39  He </a:t>
            </a:r>
            <a:r>
              <a:rPr lang="en-US" sz="3200" dirty="0">
                <a:latin typeface="Frutiger 57Cn"/>
                <a:cs typeface="Frutiger 57Cn"/>
              </a:rPr>
              <a:t>said to them, “Come and see.” They came and saw where He was staying, and remained with Him that day (now it was about the tenth hour)</a:t>
            </a:r>
            <a:r>
              <a:rPr lang="en-US" sz="3200" dirty="0" smtClean="0">
                <a:latin typeface="Frutiger 57Cn"/>
                <a:cs typeface="Frutiger 57Cn"/>
              </a:rPr>
              <a:t>.</a:t>
            </a:r>
          </a:p>
          <a:p>
            <a:pPr algn="l"/>
            <a:r>
              <a:rPr lang="en-US" sz="3200" dirty="0">
                <a:latin typeface="Frutiger 57Cn"/>
                <a:cs typeface="Frutiger 57Cn"/>
              </a:rPr>
              <a:t>40  One of the two who heard John speak, and followed Him, was Andrew, Simon Peter’s brother.</a:t>
            </a:r>
          </a:p>
          <a:p>
            <a:pPr algn="l"/>
            <a:endParaRPr lang="en-US" sz="3200" dirty="0">
              <a:latin typeface="Frutiger 57Cn"/>
              <a:cs typeface="Frutiger 57Cn"/>
            </a:endParaRPr>
          </a:p>
        </p:txBody>
      </p:sp>
    </p:spTree>
    <p:extLst>
      <p:ext uri="{BB962C8B-B14F-4D97-AF65-F5344CB8AC3E}">
        <p14:creationId xmlns:p14="http://schemas.microsoft.com/office/powerpoint/2010/main" val="1718143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18:15-16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And Simon Peter followed Jesus, and so did another disciple. Now that disciple was known to the high priest, and went with Jesus into the courtyard of the high priest.</a:t>
            </a:r>
          </a:p>
          <a:p>
            <a:pPr algn="l"/>
            <a:r>
              <a:rPr lang="en-US" sz="3200" dirty="0">
                <a:latin typeface="Frutiger 57Cn"/>
                <a:cs typeface="Frutiger 57Cn"/>
              </a:rPr>
              <a:t>16  But Peter stood at the door outside. Then the other disciple, who was known to the high priest, went out and spoke to her who kept the door, and brought Peter in.</a:t>
            </a:r>
          </a:p>
        </p:txBody>
      </p:sp>
    </p:spTree>
    <p:extLst>
      <p:ext uri="{BB962C8B-B14F-4D97-AF65-F5344CB8AC3E}">
        <p14:creationId xmlns:p14="http://schemas.microsoft.com/office/powerpoint/2010/main" val="1665307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21:20-24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Then Peter, turning around, saw the disciple whom Jesus loved following, who also had leaned on His breast at the supper, and said, “Lord, who is the one who betrays You?”</a:t>
            </a:r>
          </a:p>
          <a:p>
            <a:pPr algn="l"/>
            <a:r>
              <a:rPr lang="en-US" sz="3200" dirty="0">
                <a:latin typeface="Frutiger 57Cn"/>
                <a:cs typeface="Frutiger 57Cn"/>
              </a:rPr>
              <a:t>21  Peter, seeing him, said to Jesus, “But Lord, what about this man?”</a:t>
            </a:r>
          </a:p>
          <a:p>
            <a:pPr algn="l"/>
            <a:r>
              <a:rPr lang="en-US" sz="3200" dirty="0">
                <a:latin typeface="Frutiger 57Cn"/>
                <a:cs typeface="Frutiger 57Cn"/>
              </a:rPr>
              <a:t>22  Jesus said to him, “If I will that he remain till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come, what is that to you? You follow Me.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77214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21:20-24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a:t>
            </a:r>
            <a:r>
              <a:rPr lang="en-US" sz="3200" dirty="0">
                <a:latin typeface="Frutiger 57Cn"/>
                <a:cs typeface="Frutiger 57Cn"/>
              </a:rPr>
              <a:t>Then this saying went out among the brethren that this disciple would not die. Yet Jesus did not say to him that he would not die, but, “If I will that he remain till I come, what is that to you?”</a:t>
            </a:r>
          </a:p>
          <a:p>
            <a:pPr algn="l"/>
            <a:r>
              <a:rPr lang="en-US" sz="3200" dirty="0">
                <a:latin typeface="Frutiger 57Cn"/>
                <a:cs typeface="Frutiger 57Cn"/>
              </a:rPr>
              <a:t>24  This is the disciple who testifies of these things, and wrote these things; and we know that his testimony is true.</a:t>
            </a:r>
          </a:p>
        </p:txBody>
      </p:sp>
    </p:spTree>
    <p:extLst>
      <p:ext uri="{BB962C8B-B14F-4D97-AF65-F5344CB8AC3E}">
        <p14:creationId xmlns:p14="http://schemas.microsoft.com/office/powerpoint/2010/main" val="1230767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41  He </a:t>
            </a:r>
            <a:r>
              <a:rPr lang="en-US" sz="3200" dirty="0" smtClean="0">
                <a:latin typeface="Frutiger 57Cn"/>
                <a:cs typeface="Frutiger 57Cn"/>
              </a:rPr>
              <a:t>first </a:t>
            </a:r>
            <a:r>
              <a:rPr lang="en-US" sz="3200" dirty="0">
                <a:latin typeface="Frutiger 57Cn"/>
                <a:cs typeface="Frutiger 57Cn"/>
              </a:rPr>
              <a:t>found his own brother </a:t>
            </a:r>
            <a:r>
              <a:rPr lang="en-US" sz="3200" dirty="0" smtClean="0">
                <a:latin typeface="Frutiger 57Cn"/>
                <a:cs typeface="Frutiger 57Cn"/>
              </a:rPr>
              <a:t>Simon</a:t>
            </a:r>
            <a:r>
              <a:rPr lang="en-US" sz="3200" dirty="0">
                <a:latin typeface="Frutiger 57Cn"/>
                <a:cs typeface="Frutiger 57Cn"/>
              </a:rPr>
              <a:t>, and said to him, “We have found </a:t>
            </a:r>
            <a:r>
              <a:rPr lang="en-US" sz="3200" dirty="0" smtClean="0">
                <a:latin typeface="Frutiger 57Cn"/>
                <a:cs typeface="Frutiger 57Cn"/>
              </a:rPr>
              <a:t>the Messiah</a:t>
            </a:r>
            <a:r>
              <a:rPr lang="en-US" sz="3200" dirty="0">
                <a:latin typeface="Frutiger 57Cn"/>
                <a:cs typeface="Frutiger 57Cn"/>
              </a:rPr>
              <a:t>” (which is translated, the Christ).</a:t>
            </a:r>
            <a:br>
              <a:rPr lang="en-US" sz="3200" dirty="0">
                <a:latin typeface="Frutiger 57Cn"/>
                <a:cs typeface="Frutiger 57Cn"/>
              </a:rPr>
            </a:br>
            <a:r>
              <a:rPr lang="en-US" sz="3200" dirty="0">
                <a:latin typeface="Frutiger 57Cn"/>
                <a:cs typeface="Frutiger 57Cn"/>
              </a:rPr>
              <a:t>42  And he </a:t>
            </a:r>
            <a:r>
              <a:rPr lang="en-US" sz="3200" dirty="0" smtClean="0">
                <a:latin typeface="Frutiger 57Cn"/>
                <a:cs typeface="Frutiger 57Cn"/>
              </a:rPr>
              <a:t>brought </a:t>
            </a:r>
            <a:r>
              <a:rPr lang="en-US" sz="3200" dirty="0">
                <a:latin typeface="Frutiger 57Cn"/>
                <a:cs typeface="Frutiger 57Cn"/>
              </a:rPr>
              <a:t>him </a:t>
            </a:r>
            <a:r>
              <a:rPr lang="en-US" sz="3200" dirty="0" smtClean="0">
                <a:latin typeface="Frutiger 57Cn"/>
                <a:cs typeface="Frutiger 57Cn"/>
              </a:rPr>
              <a:t>to </a:t>
            </a:r>
            <a:r>
              <a:rPr lang="en-US" sz="3200" dirty="0">
                <a:latin typeface="Frutiger 57Cn"/>
                <a:cs typeface="Frutiger 57Cn"/>
              </a:rPr>
              <a:t>Jesus. Now when Jesus looked at him, He said, “You are Simon the son of Jonah. You shall be called </a:t>
            </a:r>
            <a:r>
              <a:rPr lang="en-US" sz="3200" dirty="0" err="1">
                <a:latin typeface="Frutiger 57Cn"/>
                <a:cs typeface="Frutiger 57Cn"/>
              </a:rPr>
              <a:t>Cephas</a:t>
            </a:r>
            <a:r>
              <a:rPr lang="en-US" sz="3200" dirty="0">
                <a:latin typeface="Frutiger 57Cn"/>
                <a:cs typeface="Frutiger 57Cn"/>
              </a:rPr>
              <a:t>” (which is translated, A Stone).</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339302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The </a:t>
            </a:r>
            <a:r>
              <a:rPr lang="en-US" sz="3200" dirty="0">
                <a:latin typeface="Frutiger 57Cn"/>
                <a:cs typeface="Frutiger 57Cn"/>
              </a:rPr>
              <a:t>following day Jesus wanted to go to Galilee, and He found Philip and said to him, “Follow Me.”</a:t>
            </a:r>
          </a:p>
          <a:p>
            <a:pPr algn="l"/>
            <a:r>
              <a:rPr lang="en-US" sz="3200" dirty="0" smtClean="0">
                <a:latin typeface="Frutiger 57Cn"/>
                <a:cs typeface="Frutiger 57Cn"/>
              </a:rPr>
              <a:t>44  Now </a:t>
            </a:r>
            <a:r>
              <a:rPr lang="en-US" sz="3200" dirty="0">
                <a:latin typeface="Frutiger 57Cn"/>
                <a:cs typeface="Frutiger 57Cn"/>
              </a:rPr>
              <a:t>Philip was from Bethsaida, the city of Andrew and Peter.</a:t>
            </a:r>
          </a:p>
          <a:p>
            <a:pPr algn="l"/>
            <a:r>
              <a:rPr lang="en-US" sz="3200" dirty="0" smtClean="0">
                <a:latin typeface="Frutiger 57Cn"/>
                <a:cs typeface="Frutiger 57Cn"/>
              </a:rPr>
              <a:t>45  </a:t>
            </a:r>
            <a:r>
              <a:rPr lang="en-US" sz="3200" dirty="0">
                <a:latin typeface="Frutiger 57Cn"/>
                <a:cs typeface="Frutiger 57Cn"/>
              </a:rPr>
              <a:t>Philip found Nathanael and said to him, “We have found Him of whom Moses in the law, and also the prophets, wrote—Jesus of Nazareth, the son of Joseph.”</a:t>
            </a:r>
          </a:p>
          <a:p>
            <a:pPr algn="l"/>
            <a:r>
              <a:rPr lang="en-US" sz="3200" dirty="0">
                <a:latin typeface="Frutiger 57Cn"/>
                <a:cs typeface="Frutiger 57Cn"/>
              </a:rPr>
              <a:t>46  And Nathanael said to him, “Can anything good come out of Nazareth?” Philip said to him, “Come and see.”</a:t>
            </a:r>
          </a:p>
        </p:txBody>
      </p:sp>
    </p:spTree>
    <p:extLst>
      <p:ext uri="{BB962C8B-B14F-4D97-AF65-F5344CB8AC3E}">
        <p14:creationId xmlns:p14="http://schemas.microsoft.com/office/powerpoint/2010/main" val="2230305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48203" cy="6858000"/>
          </a:xfrm>
          <a:prstGeom prst="rect">
            <a:avLst/>
          </a:prstGeom>
        </p:spPr>
      </p:pic>
      <p:pic>
        <p:nvPicPr>
          <p:cNvPr id="4" name="Picture 3"/>
          <p:cNvPicPr>
            <a:picLocks noChangeAspect="1"/>
          </p:cNvPicPr>
          <p:nvPr/>
        </p:nvPicPr>
        <p:blipFill>
          <a:blip r:embed="rId3"/>
          <a:stretch>
            <a:fillRect/>
          </a:stretch>
        </p:blipFill>
        <p:spPr>
          <a:xfrm>
            <a:off x="-22975" y="7315200"/>
            <a:ext cx="6164362" cy="8699705"/>
          </a:xfrm>
          <a:prstGeom prst="rect">
            <a:avLst/>
          </a:prstGeom>
        </p:spPr>
      </p:pic>
    </p:spTree>
    <p:extLst>
      <p:ext uri="{BB962C8B-B14F-4D97-AF65-F5344CB8AC3E}">
        <p14:creationId xmlns:p14="http://schemas.microsoft.com/office/powerpoint/2010/main" val="3601960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382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43  The </a:t>
            </a:r>
            <a:r>
              <a:rPr lang="en-US" sz="3200" dirty="0">
                <a:latin typeface="Frutiger 57Cn"/>
                <a:cs typeface="Frutiger 57Cn"/>
              </a:rPr>
              <a:t>following day Jesus wanted to go to Galilee, and He found Philip and said to him, “Follow Me.”</a:t>
            </a:r>
          </a:p>
          <a:p>
            <a:pPr algn="l"/>
            <a:r>
              <a:rPr lang="en-US" sz="3200" dirty="0" smtClean="0">
                <a:latin typeface="Frutiger 57Cn"/>
                <a:cs typeface="Frutiger 57Cn"/>
              </a:rPr>
              <a:t>44  Now </a:t>
            </a:r>
            <a:r>
              <a:rPr lang="en-US" sz="3200" dirty="0">
                <a:latin typeface="Frutiger 57Cn"/>
                <a:cs typeface="Frutiger 57Cn"/>
              </a:rPr>
              <a:t>Philip was from Bethsaida, the city of Andrew and Peter.</a:t>
            </a:r>
          </a:p>
          <a:p>
            <a:pPr algn="l"/>
            <a:r>
              <a:rPr lang="en-US" sz="3200" dirty="0" smtClean="0">
                <a:latin typeface="Frutiger 57Cn"/>
                <a:cs typeface="Frutiger 57Cn"/>
              </a:rPr>
              <a:t>45  </a:t>
            </a:r>
            <a:r>
              <a:rPr lang="en-US" sz="3200" dirty="0">
                <a:latin typeface="Frutiger 57Cn"/>
                <a:cs typeface="Frutiger 57Cn"/>
              </a:rPr>
              <a:t>Philip found Nathanael and said to him, “We have found Him of whom Moses in the law, and also the prophets, wrote—Jesus of Nazareth, the son of Joseph.”</a:t>
            </a:r>
          </a:p>
          <a:p>
            <a:pPr algn="l"/>
            <a:r>
              <a:rPr lang="en-US" sz="3200" dirty="0">
                <a:latin typeface="Frutiger 57Cn"/>
                <a:cs typeface="Frutiger 57Cn"/>
              </a:rPr>
              <a:t>46  And Nathanael said to him, “Can anything good come out of Nazareth?” Philip said to him, “Come and see.”</a:t>
            </a:r>
          </a:p>
        </p:txBody>
      </p:sp>
    </p:spTree>
    <p:extLst>
      <p:ext uri="{BB962C8B-B14F-4D97-AF65-F5344CB8AC3E}">
        <p14:creationId xmlns:p14="http://schemas.microsoft.com/office/powerpoint/2010/main" val="289796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852303"/>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Makes His </a:t>
            </a:r>
            <a:br>
              <a:rPr lang="en-US" sz="5400" b="1" dirty="0" smtClean="0">
                <a:latin typeface="Papyrus" charset="0"/>
              </a:rPr>
            </a:br>
            <a:r>
              <a:rPr lang="en-US" sz="5400" b="1" dirty="0" smtClean="0">
                <a:latin typeface="Papyrus" charset="0"/>
              </a:rPr>
              <a:t>First </a:t>
            </a:r>
            <a:r>
              <a:rPr lang="en-US" sz="5400" b="1" dirty="0" smtClean="0">
                <a:latin typeface="Papyrus" charset="0"/>
              </a:rPr>
              <a:t>Disciples</a:t>
            </a:r>
          </a:p>
          <a:p>
            <a:pPr>
              <a:lnSpc>
                <a:spcPct val="90000"/>
              </a:lnSpc>
              <a:defRPr/>
            </a:pPr>
            <a:r>
              <a:rPr lang="en-US" sz="5400" b="1" dirty="0" smtClean="0">
                <a:latin typeface="Papyrus" charset="0"/>
              </a:rPr>
              <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Simon Peter, Thomas called the Twin, </a:t>
            </a:r>
            <a:r>
              <a:rPr lang="en-US" sz="3200" dirty="0">
                <a:solidFill>
                  <a:srgbClr val="FFCC66"/>
                </a:solidFill>
                <a:latin typeface="Frutiger 57Cn"/>
                <a:cs typeface="Frutiger 57Cn"/>
              </a:rPr>
              <a:t>Nathanael </a:t>
            </a:r>
            <a:r>
              <a:rPr lang="en-US" sz="3200" dirty="0" smtClean="0">
                <a:solidFill>
                  <a:srgbClr val="FFCC66"/>
                </a:solidFill>
                <a:latin typeface="Frutiger 57Cn"/>
                <a:cs typeface="Frutiger 57Cn"/>
              </a:rPr>
              <a:t/>
            </a:r>
            <a:br>
              <a:rPr lang="en-US" sz="3200" dirty="0" smtClean="0">
                <a:solidFill>
                  <a:srgbClr val="FFCC66"/>
                </a:solidFill>
                <a:latin typeface="Frutiger 57Cn"/>
                <a:cs typeface="Frutiger 57Cn"/>
              </a:rPr>
            </a:br>
            <a:r>
              <a:rPr lang="en-US" sz="3200" dirty="0" smtClean="0">
                <a:solidFill>
                  <a:srgbClr val="FFCC66"/>
                </a:solidFill>
                <a:latin typeface="Frutiger 57Cn"/>
                <a:cs typeface="Frutiger 57Cn"/>
              </a:rPr>
              <a:t>of </a:t>
            </a:r>
            <a:r>
              <a:rPr lang="en-US" sz="3200" dirty="0">
                <a:solidFill>
                  <a:srgbClr val="FFCC66"/>
                </a:solidFill>
                <a:latin typeface="Frutiger 57Cn"/>
                <a:cs typeface="Frutiger 57Cn"/>
              </a:rPr>
              <a:t>Cana</a:t>
            </a:r>
            <a:r>
              <a:rPr lang="en-US" sz="3200" dirty="0">
                <a:latin typeface="Frutiger 57Cn"/>
                <a:cs typeface="Frutiger 57Cn"/>
              </a:rPr>
              <a:t> in Galilee, the sons of Zebedee, and two others of His disciples were together.</a:t>
            </a:r>
          </a:p>
        </p:txBody>
      </p:sp>
    </p:spTree>
    <p:extLst>
      <p:ext uri="{BB962C8B-B14F-4D97-AF65-F5344CB8AC3E}">
        <p14:creationId xmlns:p14="http://schemas.microsoft.com/office/powerpoint/2010/main" val="137632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0"/>
            <a:ext cx="6848203" cy="6858000"/>
          </a:xfrm>
          <a:prstGeom prst="rect">
            <a:avLst/>
          </a:prstGeom>
        </p:spPr>
      </p:pic>
      <p:pic>
        <p:nvPicPr>
          <p:cNvPr id="4" name="Picture 3"/>
          <p:cNvPicPr>
            <a:picLocks noChangeAspect="1"/>
          </p:cNvPicPr>
          <p:nvPr/>
        </p:nvPicPr>
        <p:blipFill>
          <a:blip r:embed="rId3"/>
          <a:stretch>
            <a:fillRect/>
          </a:stretch>
        </p:blipFill>
        <p:spPr>
          <a:xfrm>
            <a:off x="-22975" y="7315200"/>
            <a:ext cx="6164362" cy="8699705"/>
          </a:xfrm>
          <a:prstGeom prst="rect">
            <a:avLst/>
          </a:prstGeom>
        </p:spPr>
      </p:pic>
    </p:spTree>
    <p:extLst>
      <p:ext uri="{BB962C8B-B14F-4D97-AF65-F5344CB8AC3E}">
        <p14:creationId xmlns:p14="http://schemas.microsoft.com/office/powerpoint/2010/main" val="3314732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47  Jesus saw Nathanael coming toward Him, and said of him, “Behold, an Israelite indeed, in whom is no deceit!” </a:t>
            </a:r>
            <a:endParaRPr lang="en-US" sz="3200" dirty="0" smtClean="0">
              <a:latin typeface="Frutiger 57Cn"/>
              <a:cs typeface="Frutiger 57Cn"/>
            </a:endParaRPr>
          </a:p>
          <a:p>
            <a:pPr algn="l"/>
            <a:r>
              <a:rPr lang="en-US" sz="3200" dirty="0" smtClean="0">
                <a:latin typeface="Frutiger 57Cn"/>
                <a:cs typeface="Frutiger 57Cn"/>
              </a:rPr>
              <a:t>48  </a:t>
            </a:r>
            <a:r>
              <a:rPr lang="en-US" sz="3200" dirty="0">
                <a:latin typeface="Frutiger 57Cn"/>
                <a:cs typeface="Frutiger 57Cn"/>
              </a:rPr>
              <a:t>Nathanael said to Him, “How do You know me?” Jesus answered and said to him, “Before Philip called you, when you were under the fig tree, I saw you.”</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2191835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01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49  Nathanael </a:t>
            </a:r>
            <a:r>
              <a:rPr lang="en-US" sz="3200" dirty="0">
                <a:latin typeface="Frutiger 57Cn"/>
                <a:cs typeface="Frutiger 57Cn"/>
              </a:rPr>
              <a:t>answered and said to Him, “Rabbi, You are the Son of God! You are the King of Israel!”</a:t>
            </a:r>
          </a:p>
          <a:p>
            <a:pPr algn="l"/>
            <a:r>
              <a:rPr lang="en-US" sz="3200" dirty="0" smtClean="0">
                <a:latin typeface="Frutiger 57Cn"/>
                <a:cs typeface="Frutiger 57Cn"/>
              </a:rPr>
              <a:t>50  </a:t>
            </a:r>
            <a:r>
              <a:rPr lang="en-US" sz="3200" dirty="0">
                <a:latin typeface="Frutiger 57Cn"/>
                <a:cs typeface="Frutiger 57Cn"/>
              </a:rPr>
              <a:t>Jesus answered and said to him, “Because I said to you, ‘I saw you under the fig tree,’ do you believe? You will see greater things than these.”</a:t>
            </a:r>
          </a:p>
          <a:p>
            <a:pPr algn="l"/>
            <a:r>
              <a:rPr lang="en-US" sz="3200" dirty="0">
                <a:latin typeface="Frutiger 57Cn"/>
                <a:cs typeface="Frutiger 57Cn"/>
              </a:rPr>
              <a:t>51  And He said to him, “Most assuredly, I say to you, hereafter you shall see heaven open, and the angels of God ascending and descending upon the Son of Man.”</a:t>
            </a:r>
            <a:br>
              <a:rPr lang="en-US" sz="3200" dirty="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1961115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28:12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12  Then he dreamed, and behold, a ladder was set up on the earth, and its top reached to heaven; and there the angels of God were ascending and descending on it.</a:t>
            </a:r>
          </a:p>
        </p:txBody>
      </p:sp>
    </p:spTree>
    <p:extLst>
      <p:ext uri="{BB962C8B-B14F-4D97-AF65-F5344CB8AC3E}">
        <p14:creationId xmlns:p14="http://schemas.microsoft.com/office/powerpoint/2010/main" val="2483348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7:13-14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“I was watching in the night visions, and behold, one like the Son of Man, coming with the clouds of heaven! He came to the Ancient of Days, and they brought Him near before Him.</a:t>
            </a:r>
          </a:p>
          <a:p>
            <a:pPr algn="l"/>
            <a:r>
              <a:rPr lang="en-US" sz="3200" dirty="0">
                <a:latin typeface="Frutiger 57Cn"/>
                <a:cs typeface="Frutiger 57Cn"/>
              </a:rPr>
              <a:t>14  Then to Him was given dominion and glory and a kingdom, that all peoples, nations, and languages should serve Him. His dominion is an everlasting dominion, which shall not pass away, and His kingdom the one Which shall not be destroyed.</a:t>
            </a:r>
          </a:p>
        </p:txBody>
      </p:sp>
    </p:spTree>
    <p:extLst>
      <p:ext uri="{BB962C8B-B14F-4D97-AF65-F5344CB8AC3E}">
        <p14:creationId xmlns:p14="http://schemas.microsoft.com/office/powerpoint/2010/main" val="3545697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p:txBody>
      </p:sp>
    </p:spTree>
    <p:extLst>
      <p:ext uri="{BB962C8B-B14F-4D97-AF65-F5344CB8AC3E}">
        <p14:creationId xmlns:p14="http://schemas.microsoft.com/office/powerpoint/2010/main" val="1145650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1:35-51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35  Again, the next day, John stood with two of his disciples.</a:t>
            </a:r>
          </a:p>
        </p:txBody>
      </p:sp>
      <p:sp>
        <p:nvSpPr>
          <p:cNvPr id="5" name="Text Box 3"/>
          <p:cNvSpPr txBox="1">
            <a:spLocks noChangeArrowheads="1"/>
          </p:cNvSpPr>
          <p:nvPr/>
        </p:nvSpPr>
        <p:spPr bwMode="auto">
          <a:xfrm>
            <a:off x="762000" y="2885182"/>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29  </a:t>
            </a:r>
            <a:r>
              <a:rPr lang="en-US" sz="3200" dirty="0">
                <a:solidFill>
                  <a:srgbClr val="FFCC66"/>
                </a:solidFill>
                <a:latin typeface="Frutiger 57Cn"/>
                <a:cs typeface="Frutiger 57Cn"/>
              </a:rPr>
              <a:t>The next day </a:t>
            </a:r>
            <a:r>
              <a:rPr lang="en-US" sz="3200" dirty="0">
                <a:latin typeface="Frutiger 57Cn"/>
                <a:cs typeface="Frutiger 57Cn"/>
              </a:rPr>
              <a:t>John saw Jesus coming toward him, and said, “Behold! The Lamb of God who takes away the sin of the world</a:t>
            </a:r>
            <a:r>
              <a:rPr lang="en-US" sz="3200" dirty="0" smtClean="0">
                <a:latin typeface="Frutiger 57Cn"/>
                <a:cs typeface="Frutiger 57Cn"/>
              </a:rPr>
              <a:t>! . . .</a:t>
            </a:r>
            <a:endParaRPr lang="en-US" sz="3200" dirty="0">
              <a:latin typeface="Frutiger 57Cn"/>
              <a:cs typeface="Frutiger 57Cn"/>
            </a:endParaRPr>
          </a:p>
          <a:p>
            <a:pPr algn="l"/>
            <a:r>
              <a:rPr lang="en-US" sz="3200" dirty="0">
                <a:latin typeface="Frutiger 57Cn"/>
                <a:cs typeface="Frutiger 57Cn"/>
              </a:rPr>
              <a:t>35  </a:t>
            </a:r>
            <a:r>
              <a:rPr lang="en-US" sz="3200" dirty="0">
                <a:solidFill>
                  <a:srgbClr val="FFCC66"/>
                </a:solidFill>
                <a:latin typeface="Frutiger 57Cn"/>
                <a:cs typeface="Frutiger 57Cn"/>
              </a:rPr>
              <a:t>Again, the next day, </a:t>
            </a:r>
            <a:r>
              <a:rPr lang="en-US" sz="3200" dirty="0">
                <a:latin typeface="Frutiger 57Cn"/>
                <a:cs typeface="Frutiger 57Cn"/>
              </a:rPr>
              <a:t>John stood with two of his </a:t>
            </a:r>
            <a:r>
              <a:rPr lang="en-US" sz="3200" dirty="0" smtClean="0">
                <a:latin typeface="Frutiger 57Cn"/>
                <a:cs typeface="Frutiger 57Cn"/>
              </a:rPr>
              <a:t>disciples . . .</a:t>
            </a:r>
            <a:endParaRPr lang="en-US" sz="3200" dirty="0">
              <a:latin typeface="Frutiger 57Cn"/>
              <a:cs typeface="Frutiger 57Cn"/>
            </a:endParaRPr>
          </a:p>
          <a:p>
            <a:pPr algn="l"/>
            <a:r>
              <a:rPr lang="en-US" sz="3200" dirty="0" smtClean="0">
                <a:latin typeface="Frutiger 57Cn"/>
                <a:cs typeface="Frutiger 57Cn"/>
              </a:rPr>
              <a:t>43  </a:t>
            </a:r>
            <a:r>
              <a:rPr lang="en-US" sz="3200" dirty="0">
                <a:solidFill>
                  <a:srgbClr val="FFCC66"/>
                </a:solidFill>
                <a:latin typeface="Frutiger 57Cn"/>
                <a:cs typeface="Frutiger 57Cn"/>
              </a:rPr>
              <a:t>The following day </a:t>
            </a:r>
            <a:r>
              <a:rPr lang="en-US" sz="3200" dirty="0">
                <a:latin typeface="Frutiger 57Cn"/>
                <a:cs typeface="Frutiger 57Cn"/>
              </a:rPr>
              <a:t>Jesus wanted to go to Galilee . . </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89744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and deciples climbing a hill.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600"/>
            <a:ext cx="10643203" cy="7086600"/>
          </a:xfrm>
          <a:prstGeom prst="rect">
            <a:avLst/>
          </a:prstGeom>
        </p:spPr>
      </p:pic>
    </p:spTree>
    <p:extLst>
      <p:ext uri="{BB962C8B-B14F-4D97-AF65-F5344CB8AC3E}">
        <p14:creationId xmlns:p14="http://schemas.microsoft.com/office/powerpoint/2010/main" val="2407970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327439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2922072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2</a:t>
            </a:r>
            <a:r>
              <a:rPr lang="en-US" sz="3200" dirty="0">
                <a:latin typeface="Frutiger 57Cn"/>
                <a:cs typeface="Frutiger 57Cn"/>
              </a:rPr>
              <a:t>. A disciple must </a:t>
            </a:r>
            <a:r>
              <a:rPr lang="en-US" sz="3200" i="1" dirty="0">
                <a:latin typeface="Frutiger 57Cn"/>
                <a:cs typeface="Frutiger 57Cn"/>
              </a:rPr>
              <a:t>be totally committed</a:t>
            </a:r>
            <a:r>
              <a:rPr lang="en-US" sz="3200" dirty="0">
                <a:latin typeface="Frutiger 57Cn"/>
                <a:cs typeface="Frutiger 57Cn"/>
              </a:rPr>
              <a:t> to his master.</a:t>
            </a:r>
            <a:br>
              <a:rPr lang="en-US" sz="3200" dirty="0">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593007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Keys to becoming a disciple: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 </a:t>
            </a:r>
            <a:r>
              <a:rPr lang="en-US" sz="3200" dirty="0">
                <a:latin typeface="Frutiger 57Cn"/>
                <a:cs typeface="Frutiger 57Cn"/>
              </a:rPr>
              <a:t>disciple must </a:t>
            </a:r>
            <a:r>
              <a:rPr lang="en-US" sz="3200" i="1" dirty="0">
                <a:latin typeface="Frutiger 57Cn"/>
                <a:cs typeface="Frutiger 57Cn"/>
              </a:rPr>
              <a:t>spend as much time as possible</a:t>
            </a:r>
            <a:r>
              <a:rPr lang="en-US" sz="3200" dirty="0">
                <a:latin typeface="Frutiger 57Cn"/>
                <a:cs typeface="Frutiger 57Cn"/>
              </a:rPr>
              <a:t> with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2</a:t>
            </a:r>
            <a:r>
              <a:rPr lang="en-US" sz="3200" dirty="0">
                <a:latin typeface="Frutiger 57Cn"/>
                <a:cs typeface="Frutiger 57Cn"/>
              </a:rPr>
              <a:t>. A disciple must </a:t>
            </a:r>
            <a:r>
              <a:rPr lang="en-US" sz="3200" i="1" dirty="0">
                <a:latin typeface="Frutiger 57Cn"/>
                <a:cs typeface="Frutiger 57Cn"/>
              </a:rPr>
              <a:t>be totally committed</a:t>
            </a:r>
            <a:r>
              <a:rPr lang="en-US" sz="3200" dirty="0">
                <a:latin typeface="Frutiger 57Cn"/>
                <a:cs typeface="Frutiger 57Cn"/>
              </a:rPr>
              <a:t> to his master.</a:t>
            </a:r>
            <a:br>
              <a:rPr lang="en-US" sz="3200" dirty="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3</a:t>
            </a:r>
            <a:r>
              <a:rPr lang="en-US" sz="3200" dirty="0">
                <a:latin typeface="Frutiger 57Cn"/>
                <a:cs typeface="Frutiger 57Cn"/>
              </a:rPr>
              <a:t>. A disciple must </a:t>
            </a:r>
            <a:r>
              <a:rPr lang="en-US" sz="3200" i="1" dirty="0">
                <a:latin typeface="Frutiger 57Cn"/>
                <a:cs typeface="Frutiger 57Cn"/>
              </a:rPr>
              <a:t>serve</a:t>
            </a:r>
            <a:r>
              <a:rPr lang="en-US" sz="3200" dirty="0">
                <a:latin typeface="Frutiger 57Cn"/>
                <a:cs typeface="Frutiger 57Cn"/>
              </a:rPr>
              <a:t> his master. </a:t>
            </a:r>
          </a:p>
        </p:txBody>
      </p:sp>
    </p:spTree>
    <p:extLst>
      <p:ext uri="{BB962C8B-B14F-4D97-AF65-F5344CB8AC3E}">
        <p14:creationId xmlns:p14="http://schemas.microsoft.com/office/powerpoint/2010/main" val="2046044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30697</TotalTime>
  <Words>1171</Words>
  <Application>Microsoft Macintosh PowerPoint</Application>
  <PresentationFormat>On-screen Show (4:3)</PresentationFormat>
  <Paragraphs>68</Paragraphs>
  <Slides>27</Slides>
  <Notes>24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678</cp:revision>
  <cp:lastPrinted>2002-04-29T19:33:49Z</cp:lastPrinted>
  <dcterms:created xsi:type="dcterms:W3CDTF">2002-04-29T15:32:00Z</dcterms:created>
  <dcterms:modified xsi:type="dcterms:W3CDTF">2012-11-24T00:01:46Z</dcterms:modified>
</cp:coreProperties>
</file>